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handoutMasterIdLst>
    <p:handoutMasterId r:id="rId5"/>
  </p:handoutMasterIdLst>
  <p:sldIdLst>
    <p:sldId id="307" r:id="rId2"/>
    <p:sldId id="317" r:id="rId3"/>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p:restoredTop sz="84898" autoAdjust="0"/>
  </p:normalViewPr>
  <p:slideViewPr>
    <p:cSldViewPr snapToGrid="0" snapToObjects="1">
      <p:cViewPr varScale="1">
        <p:scale>
          <a:sx n="108" d="100"/>
          <a:sy n="108" d="100"/>
        </p:scale>
        <p:origin x="234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r>
              <a:rPr lang="en-GB"/>
              <a:t>MMME 4025 Block L Light Alloys</a:t>
            </a:r>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endParaRPr lang="en-GB"/>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2651EEA-4996-0B4C-B34A-444A2F307DBA}" type="slidenum">
              <a:rPr lang="en-GB" smtClean="0"/>
              <a:t>‹#›</a:t>
            </a:fld>
            <a:endParaRPr lang="en-GB"/>
          </a:p>
        </p:txBody>
      </p:sp>
    </p:spTree>
    <p:extLst>
      <p:ext uri="{BB962C8B-B14F-4D97-AF65-F5344CB8AC3E}">
        <p14:creationId xmlns:p14="http://schemas.microsoft.com/office/powerpoint/2010/main" val="318240126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r>
              <a:rPr lang="en-GB"/>
              <a:t>MMME 4025 Block L Light Alloys</a:t>
            </a:r>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endParaRPr lang="en-GB"/>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7C65DC2A-F019-3740-BD07-52312919E1DF}" type="slidenum">
              <a:rPr lang="en-GB" smtClean="0"/>
              <a:t>‹#›</a:t>
            </a:fld>
            <a:endParaRPr lang="en-GB"/>
          </a:p>
        </p:txBody>
      </p:sp>
    </p:spTree>
    <p:extLst>
      <p:ext uri="{BB962C8B-B14F-4D97-AF65-F5344CB8AC3E}">
        <p14:creationId xmlns:p14="http://schemas.microsoft.com/office/powerpoint/2010/main" val="94124872"/>
      </p:ext>
    </p:extLst>
  </p:cSld>
  <p:clrMap bg1="lt1" tx1="dk1" bg2="lt2" tx2="dk2" accent1="accent1" accent2="accent2" accent3="accent3" accent4="accent4" accent5="accent5" accent6="accent6" hlink="hlink" folHlink="folHlink"/>
  <p:hf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p>
        </p:txBody>
      </p:sp>
      <p:sp>
        <p:nvSpPr>
          <p:cNvPr id="4" name="Date Placeholder 3"/>
          <p:cNvSpPr>
            <a:spLocks noGrp="1"/>
          </p:cNvSpPr>
          <p:nvPr>
            <p:ph type="dt" sz="half" idx="10"/>
          </p:nvPr>
        </p:nvSpPr>
        <p:spPr/>
        <p:txBody>
          <a:bodyPr/>
          <a:lstStyle/>
          <a:p>
            <a:fld id="{5D598050-C59D-7449-BBBE-56E12E9F25FC}" type="datetime1">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96998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97E63087-961F-2546-B70D-A1202392300F}" type="datetime1">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148137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60DF2A1-6BA5-384C-91B8-3C7630DFF0E4}" type="datetime1">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238912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98E32256-3BF6-DE43-8B0F-0E25CA933756}" type="datetime1">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2402520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F157E08-E036-B346-A9F1-5DD4A2D7B34E}" type="datetime1">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331345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168818BB-FF0C-C74E-8B10-0FCC30ED07DF}" type="datetime1">
              <a:rPr lang="en-GB" smtClean="0"/>
              <a:t>07/10/2020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150074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EAE01768-622C-574B-9BBC-5E5DB988C939}" type="datetime1">
              <a:rPr lang="en-GB" smtClean="0"/>
              <a:t>07/10/2020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2276979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EFC1574-3A94-FF43-A7DB-CCEBA1994CEC}" type="datetime1">
              <a:rPr lang="en-GB" smtClean="0"/>
              <a:t>07/10/2020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1184840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1785B-F9D2-8342-9399-DD12DD572689}" type="datetime1">
              <a:rPr lang="en-GB" smtClean="0"/>
              <a:t>07/10/2020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40456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A34B84E7-C72F-5A40-A644-F1088C197E1C}" type="datetime1">
              <a:rPr lang="en-GB" smtClean="0"/>
              <a:t>07/10/2020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3224442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0EAF167-03B2-284A-861B-2AC5FD8A7C13}" type="datetime1">
              <a:rPr lang="en-GB" smtClean="0"/>
              <a:t>07/10/2020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EA363-3AA4-554B-864A-16EC408230E4}" type="slidenum">
              <a:rPr lang="en-GB" smtClean="0"/>
              <a:pPr/>
              <a:t>‹#›</a:t>
            </a:fld>
            <a:endParaRPr lang="en-GB"/>
          </a:p>
        </p:txBody>
      </p:sp>
    </p:spTree>
    <p:extLst>
      <p:ext uri="{BB962C8B-B14F-4D97-AF65-F5344CB8AC3E}">
        <p14:creationId xmlns:p14="http://schemas.microsoft.com/office/powerpoint/2010/main" val="36624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6500"/>
            <a:ext cx="9144000" cy="824775"/>
          </a:xfrm>
          <a:prstGeom prst="rect">
            <a:avLst/>
          </a:prstGeom>
          <a:solidFill>
            <a:srgbClr val="CCFFCC"/>
          </a:solidFill>
          <a:ln>
            <a:noFill/>
          </a:ln>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E64E7-7986-3642-8874-C7282F465B09}" type="datetime1">
              <a:rPr lang="en-GB" smtClean="0"/>
              <a:t>07/10/2020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EA363-3AA4-554B-864A-16EC408230E4}" type="slidenum">
              <a:rPr lang="en-GB" smtClean="0"/>
              <a:pPr/>
              <a:t>‹#›</a:t>
            </a:fld>
            <a:endParaRPr lang="en-GB"/>
          </a:p>
        </p:txBody>
      </p:sp>
    </p:spTree>
    <p:extLst>
      <p:ext uri="{BB962C8B-B14F-4D97-AF65-F5344CB8AC3E}">
        <p14:creationId xmlns:p14="http://schemas.microsoft.com/office/powerpoint/2010/main" val="1311975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60"/>
            <a:ext cx="9144000" cy="824775"/>
          </a:xfrm>
        </p:spPr>
        <p:txBody>
          <a:bodyPr>
            <a:normAutofit/>
          </a:bodyPr>
          <a:lstStyle/>
          <a:p>
            <a:r>
              <a:rPr lang="en-GB" dirty="0"/>
              <a:t>Mg alloys</a:t>
            </a:r>
          </a:p>
        </p:txBody>
      </p:sp>
      <p:sp>
        <p:nvSpPr>
          <p:cNvPr id="3" name="Content Placeholder 2"/>
          <p:cNvSpPr>
            <a:spLocks noGrp="1"/>
          </p:cNvSpPr>
          <p:nvPr>
            <p:ph idx="1"/>
          </p:nvPr>
        </p:nvSpPr>
        <p:spPr>
          <a:xfrm>
            <a:off x="321125" y="965148"/>
            <a:ext cx="8659868" cy="4525963"/>
          </a:xfrm>
        </p:spPr>
        <p:txBody>
          <a:bodyPr>
            <a:noAutofit/>
          </a:bodyPr>
          <a:lstStyle/>
          <a:p>
            <a:pPr marL="0" indent="0">
              <a:buNone/>
            </a:pPr>
            <a:r>
              <a:rPr lang="en-US" sz="2400" dirty="0"/>
              <a:t>Connecting rods are subjected to alternating tensile and compressive stresses. Conventionally they are made of ferrous alloys and are made by casting or drop forging. The final dimensions and finish are easily obtained by machining. However as you can see from the selection charts they are not optimum and light alloys are taking their place.</a:t>
            </a:r>
          </a:p>
          <a:p>
            <a:pPr marL="0" indent="0">
              <a:buNone/>
            </a:pPr>
            <a:endParaRPr lang="en-US" sz="2400" dirty="0"/>
          </a:p>
          <a:p>
            <a:pPr marL="0" indent="0">
              <a:buNone/>
            </a:pPr>
            <a:r>
              <a:rPr lang="en-US" sz="2400" dirty="0"/>
              <a:t>QUESTION</a:t>
            </a:r>
          </a:p>
          <a:p>
            <a:pPr marL="0" indent="0">
              <a:buNone/>
            </a:pPr>
            <a:r>
              <a:rPr lang="en-US" sz="2400" dirty="0"/>
              <a:t>Look at the selection charts and comment on what other materials apart from light alloys are being considered for high performance engines</a:t>
            </a:r>
          </a:p>
          <a:p>
            <a:pPr marL="0" indent="0">
              <a:buNone/>
            </a:pPr>
            <a:r>
              <a:rPr lang="en-US" sz="2400" dirty="0"/>
              <a:t>ANSWER (Click to reveal)</a:t>
            </a:r>
          </a:p>
          <a:p>
            <a:pPr marL="0" indent="0">
              <a:buNone/>
            </a:pPr>
            <a:r>
              <a:rPr lang="en-US" sz="2400" dirty="0"/>
              <a:t>Composite structures such as metal-ceramic, polymer-ceramic structures with metal ends are being explored.</a:t>
            </a:r>
            <a:endParaRPr lang="en-GB" sz="2400" dirty="0"/>
          </a:p>
        </p:txBody>
      </p:sp>
      <p:sp>
        <p:nvSpPr>
          <p:cNvPr id="4" name="Rectangle 3"/>
          <p:cNvSpPr/>
          <p:nvPr/>
        </p:nvSpPr>
        <p:spPr>
          <a:xfrm>
            <a:off x="124251" y="5757333"/>
            <a:ext cx="8297942" cy="762000"/>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a:stretch>
            <a:fillRect/>
          </a:stretch>
        </p:blipFill>
        <p:spPr>
          <a:xfrm>
            <a:off x="6382714" y="3074624"/>
            <a:ext cx="1711420" cy="1043966"/>
          </a:xfrm>
          <a:prstGeom prst="rect">
            <a:avLst/>
          </a:prstGeom>
        </p:spPr>
      </p:pic>
      <p:sp>
        <p:nvSpPr>
          <p:cNvPr id="6" name="Slide Number Placeholder 5"/>
          <p:cNvSpPr>
            <a:spLocks noGrp="1"/>
          </p:cNvSpPr>
          <p:nvPr>
            <p:ph type="sldNum" sz="quarter" idx="12"/>
          </p:nvPr>
        </p:nvSpPr>
        <p:spPr/>
        <p:txBody>
          <a:bodyPr/>
          <a:lstStyle/>
          <a:p>
            <a:fld id="{F71EA363-3AA4-554B-864A-16EC408230E4}" type="slidenum">
              <a:rPr lang="en-GB" smtClean="0"/>
              <a:pPr/>
              <a:t>1</a:t>
            </a:fld>
            <a:endParaRPr lang="en-GB"/>
          </a:p>
        </p:txBody>
      </p:sp>
    </p:spTree>
    <p:extLst>
      <p:ext uri="{BB962C8B-B14F-4D97-AF65-F5344CB8AC3E}">
        <p14:creationId xmlns:p14="http://schemas.microsoft.com/office/powerpoint/2010/main" val="407683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33"/>
            <a:ext cx="9144000" cy="824775"/>
          </a:xfrm>
        </p:spPr>
        <p:txBody>
          <a:bodyPr/>
          <a:lstStyle/>
          <a:p>
            <a:r>
              <a:rPr lang="en-GB" dirty="0"/>
              <a:t>Mg alloys</a:t>
            </a:r>
          </a:p>
        </p:txBody>
      </p:sp>
      <p:sp>
        <p:nvSpPr>
          <p:cNvPr id="3" name="TextBox 2"/>
          <p:cNvSpPr txBox="1"/>
          <p:nvPr/>
        </p:nvSpPr>
        <p:spPr>
          <a:xfrm>
            <a:off x="610941" y="1141325"/>
            <a:ext cx="7747278" cy="7109637"/>
          </a:xfrm>
          <a:prstGeom prst="rect">
            <a:avLst/>
          </a:prstGeom>
          <a:noFill/>
        </p:spPr>
        <p:txBody>
          <a:bodyPr wrap="square" rtlCol="0">
            <a:spAutoFit/>
          </a:bodyPr>
          <a:lstStyle/>
          <a:p>
            <a:r>
              <a:rPr lang="en-GB" sz="2400" dirty="0"/>
              <a:t>QUESTION</a:t>
            </a:r>
          </a:p>
          <a:p>
            <a:r>
              <a:rPr lang="en-GB" sz="2400" dirty="0"/>
              <a:t>So why has such an abundant Metal as Mg which has great potential where strength to weight is required not been more utilised in Mg alloys until relatively recently?</a:t>
            </a:r>
          </a:p>
          <a:p>
            <a:endParaRPr lang="en-GB" sz="2400" dirty="0"/>
          </a:p>
          <a:p>
            <a:endParaRPr lang="en-GB" sz="2400" dirty="0"/>
          </a:p>
          <a:p>
            <a:endParaRPr lang="en-GB" sz="2400" dirty="0"/>
          </a:p>
          <a:p>
            <a:endParaRPr lang="en-GB" sz="2400" dirty="0"/>
          </a:p>
          <a:p>
            <a:r>
              <a:rPr lang="en-GB" sz="2400" dirty="0"/>
              <a:t>ANSWER (Click to reveal)</a:t>
            </a:r>
          </a:p>
          <a:p>
            <a:pPr marL="285750" indent="-285750">
              <a:buFont typeface="Arial"/>
              <a:buChar char="•"/>
            </a:pPr>
            <a:r>
              <a:rPr lang="en-GB" sz="2400" dirty="0"/>
              <a:t>Poor workability at room temperature</a:t>
            </a:r>
          </a:p>
          <a:p>
            <a:pPr marL="285750" indent="-285750">
              <a:buFont typeface="Arial"/>
              <a:buChar char="•"/>
            </a:pPr>
            <a:r>
              <a:rPr lang="en-GB" sz="2400" dirty="0"/>
              <a:t>Poor corrosion resistance</a:t>
            </a:r>
          </a:p>
          <a:p>
            <a:pPr marL="285750" indent="-285750">
              <a:buFont typeface="Arial"/>
              <a:buChar char="•"/>
            </a:pPr>
            <a:r>
              <a:rPr lang="en-GB" sz="2400" dirty="0"/>
              <a:t>High chemical reactivity</a:t>
            </a:r>
          </a:p>
          <a:p>
            <a:pPr marL="285750" indent="-285750">
              <a:buFont typeface="Arial"/>
              <a:buChar char="•"/>
            </a:pPr>
            <a:r>
              <a:rPr lang="en-GB" sz="2400" dirty="0"/>
              <a:t>Higher cost to process</a:t>
            </a:r>
          </a:p>
          <a:p>
            <a:pPr marL="285750" indent="-285750">
              <a:buFont typeface="Arial"/>
              <a:buChar char="•"/>
            </a:pPr>
            <a:r>
              <a:rPr lang="en-GB" sz="2400" dirty="0"/>
              <a:t>Drop in mechanical properties and creep at relatively low temperatures (150˚C)</a:t>
            </a:r>
          </a:p>
          <a:p>
            <a:pPr marL="285750" indent="-285750">
              <a:buFont typeface="Arial"/>
              <a:buChar char="•"/>
            </a:pPr>
            <a:endParaRPr lang="en-GB" sz="2400" dirty="0"/>
          </a:p>
          <a:p>
            <a:pPr marL="285750" indent="-285750">
              <a:buFont typeface="Arial"/>
              <a:buChar char="•"/>
            </a:pPr>
            <a:endParaRPr lang="en-GB" sz="2400" dirty="0"/>
          </a:p>
          <a:p>
            <a:pPr marL="285750" indent="-285750">
              <a:buFont typeface="Arial"/>
              <a:buChar char="•"/>
            </a:pPr>
            <a:endParaRPr lang="en-GB" sz="2400" dirty="0"/>
          </a:p>
          <a:p>
            <a:pPr marL="285750" indent="-285750">
              <a:buFont typeface="Arial"/>
              <a:buChar char="•"/>
            </a:pPr>
            <a:endParaRPr lang="en-GB" sz="2400" dirty="0"/>
          </a:p>
        </p:txBody>
      </p:sp>
      <p:pic>
        <p:nvPicPr>
          <p:cNvPr id="4" name="Picture 3"/>
          <p:cNvPicPr>
            <a:picLocks noChangeAspect="1"/>
          </p:cNvPicPr>
          <p:nvPr/>
        </p:nvPicPr>
        <p:blipFill>
          <a:blip r:embed="rId2"/>
          <a:stretch>
            <a:fillRect/>
          </a:stretch>
        </p:blipFill>
        <p:spPr>
          <a:xfrm>
            <a:off x="5610817" y="2868695"/>
            <a:ext cx="2104125" cy="1283516"/>
          </a:xfrm>
          <a:prstGeom prst="rect">
            <a:avLst/>
          </a:prstGeom>
        </p:spPr>
      </p:pic>
      <p:sp>
        <p:nvSpPr>
          <p:cNvPr id="5" name="Rectangle 4"/>
          <p:cNvSpPr/>
          <p:nvPr/>
        </p:nvSpPr>
        <p:spPr>
          <a:xfrm>
            <a:off x="855804" y="4451822"/>
            <a:ext cx="7502415" cy="2294368"/>
          </a:xfrm>
          <a:prstGeom prst="rect">
            <a:avLst/>
          </a:prstGeom>
          <a:solidFill>
            <a:schemeClr val="accent1">
              <a:lumMod val="20000"/>
              <a:lumOff val="8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Slide Number Placeholder 6"/>
          <p:cNvSpPr>
            <a:spLocks noGrp="1"/>
          </p:cNvSpPr>
          <p:nvPr>
            <p:ph type="sldNum" sz="quarter" idx="12"/>
          </p:nvPr>
        </p:nvSpPr>
        <p:spPr/>
        <p:txBody>
          <a:bodyPr/>
          <a:lstStyle/>
          <a:p>
            <a:fld id="{F71EA363-3AA4-554B-864A-16EC408230E4}" type="slidenum">
              <a:rPr lang="en-GB" smtClean="0"/>
              <a:pPr/>
              <a:t>2</a:t>
            </a:fld>
            <a:endParaRPr lang="en-GB"/>
          </a:p>
        </p:txBody>
      </p:sp>
    </p:spTree>
    <p:extLst>
      <p:ext uri="{BB962C8B-B14F-4D97-AF65-F5344CB8AC3E}">
        <p14:creationId xmlns:p14="http://schemas.microsoft.com/office/powerpoint/2010/main" val="329641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xit" presetSubtype="4" fill="hold" grpId="0" nodeType="clickEffect">
                                  <p:stCondLst>
                                    <p:cond delay="0"/>
                                  </p:stCondLst>
                                  <p:childTnLst>
                                    <p:anim calcmode="lin" valueType="num">
                                      <p:cBhvr additive="base">
                                        <p:cTn id="6" dur="500"/>
                                        <p:tgtEl>
                                          <p:spTgt spid="5"/>
                                        </p:tgtEl>
                                        <p:attrNameLst>
                                          <p:attrName>ppt_y</p:attrName>
                                        </p:attrNameLst>
                                      </p:cBhvr>
                                      <p:tavLst>
                                        <p:tav tm="0">
                                          <p:val>
                                            <p:strVal val="#ppt_y"/>
                                          </p:val>
                                        </p:tav>
                                        <p:tav tm="100000">
                                          <p:val>
                                            <p:strVal val="#ppt_y+#ppt_h*1.125000"/>
                                          </p:val>
                                        </p:tav>
                                      </p:tavLst>
                                    </p:anim>
                                    <p:animEffect transition="out" filter="wipe(down)">
                                      <p:cBhvr>
                                        <p:cTn id="7" dur="500"/>
                                        <p:tgtEl>
                                          <p:spTgt spid="5"/>
                                        </p:tgtEl>
                                      </p:cBhvr>
                                    </p:animEffect>
                                    <p:set>
                                      <p:cBhvr>
                                        <p:cTn id="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39603</TotalTime>
  <Words>176</Words>
  <Application>Microsoft Macintosh PowerPoint</Application>
  <PresentationFormat>On-screen Show (4:3)</PresentationFormat>
  <Paragraphs>24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1_Office Theme</vt:lpstr>
      <vt:lpstr>Mg alloys</vt:lpstr>
      <vt:lpstr>Mg alloys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BLOCK 1: Designing with polymers</dc:title>
  <dc:creator>David Grant</dc:creator>
  <cp:lastModifiedBy>David Grant</cp:lastModifiedBy>
  <cp:revision>278</cp:revision>
  <cp:lastPrinted>2019-09-25T22:17:11Z</cp:lastPrinted>
  <dcterms:created xsi:type="dcterms:W3CDTF">2014-09-11T13:02:01Z</dcterms:created>
  <dcterms:modified xsi:type="dcterms:W3CDTF">2020-10-07T14:26:18Z</dcterms:modified>
</cp:coreProperties>
</file>